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6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5F2DD-1303-BA42-8A92-FA6EA1E853E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9A7E-B02B-9044-831A-DE496B46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4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 of Life. Available 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www.eol.org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Accessed 23 Mar 2015.</a:t>
            </a:r>
          </a:p>
          <a:p>
            <a:r>
              <a:rPr lang="en-US" dirty="0" smtClean="0"/>
              <a:t>Water Hyacinth:  Encyclopedia</a:t>
            </a:r>
            <a:r>
              <a:rPr lang="en-US" baseline="0" dirty="0" smtClean="0"/>
              <a:t> of Life / Flora of Zimbabwe / © Mark Hyde, Bart </a:t>
            </a:r>
            <a:r>
              <a:rPr lang="en-US" baseline="0" dirty="0" err="1" smtClean="0"/>
              <a:t>Wursten</a:t>
            </a:r>
            <a:r>
              <a:rPr lang="en-US" baseline="0" dirty="0" smtClean="0"/>
              <a:t>, and Petra </a:t>
            </a:r>
            <a:r>
              <a:rPr lang="en-US" baseline="0" dirty="0" err="1" smtClean="0"/>
              <a:t>Ballings</a:t>
            </a:r>
            <a:endParaRPr lang="en-US" baseline="0" dirty="0" smtClean="0"/>
          </a:p>
          <a:p>
            <a:r>
              <a:rPr lang="en-US" baseline="0" dirty="0" smtClean="0"/>
              <a:t>Zebra Mussel:  Encyclopedia of Life / </a:t>
            </a:r>
            <a:r>
              <a:rPr lang="en-US" baseline="0" dirty="0" err="1" smtClean="0"/>
              <a:t>iNaturalist.org</a:t>
            </a:r>
            <a:r>
              <a:rPr lang="en-US" baseline="0" dirty="0" smtClean="0"/>
              <a:t> / © Scott Ellsworth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9A7E-B02B-9044-831A-DE496B46C1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2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 of Life. Available 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www.eol.org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Accessed 23 Mar 2015.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dirty="0" smtClean="0"/>
              <a:t>Cat:  Encyclopedia of Life / </a:t>
            </a:r>
            <a:r>
              <a:rPr lang="en-US" dirty="0" err="1" smtClean="0"/>
              <a:t>iNaturalist.org</a:t>
            </a:r>
            <a:r>
              <a:rPr lang="en-US" dirty="0" smtClean="0"/>
              <a:t> / © Nicolas </a:t>
            </a:r>
            <a:r>
              <a:rPr lang="en-US" dirty="0" err="1" smtClean="0"/>
              <a:t>Olejnik</a:t>
            </a:r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Laura, ed. "Feral Cats: Impacts of an Invasive Species."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Feral Cats: Impacts of an Invasive Species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n.d.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n. 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Wildlife Society. Web. 26 Sept. 2015. &lt;http://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abcbirds.org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wp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-content/uploads/2015/06/Fact-Sheet-2014-Feral-Cats-Impacts-of-an-invasive-species.pdf&gt;.</a:t>
            </a: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9A7E-B02B-9044-831A-DE496B46C1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7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 of Life. Available 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www.eol.org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Accessed 23 Mar 2015.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dirty="0" smtClean="0"/>
              <a:t>Water Hyacinth:  Encyclopedia of Life / Flickr: EOL Images / © Ahmad </a:t>
            </a:r>
            <a:r>
              <a:rPr lang="en-US" dirty="0" err="1" smtClean="0"/>
              <a:t>Fuad</a:t>
            </a:r>
            <a:r>
              <a:rPr lang="en-US" dirty="0" smtClean="0"/>
              <a:t> </a:t>
            </a:r>
            <a:r>
              <a:rPr lang="en-US" dirty="0" err="1" smtClean="0"/>
              <a:t>Morad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"Harmful Aquatic Hitchhikers: Plants: Water Hyacinth."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Harmful Aquatic Hitchhikers: Plants: Water Hyacinth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US Fish and Wildlife Service, 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n.d.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Web. 26 Sept. 2015. &lt;http://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www.protectyourwaters.net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/hitchhikers/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plants_water_hyacinth.php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9A7E-B02B-9044-831A-DE496B46C1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 of Life. Available 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www.eol.org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Accessed 23 Mar 2015.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dirty="0" smtClean="0"/>
              <a:t>Asian Carp:  Encyclopedia Of Life</a:t>
            </a:r>
            <a:r>
              <a:rPr lang="en-US" baseline="0" dirty="0" smtClean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Biopix</a:t>
            </a:r>
            <a:r>
              <a:rPr lang="en-US" dirty="0" smtClean="0"/>
              <a:t> / Agua </a:t>
            </a:r>
            <a:r>
              <a:rPr lang="en-US" dirty="0" err="1" smtClean="0"/>
              <a:t>Silkeborg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"Asian Carp."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UMESC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US Geological Survey, 14 Mar. 2014. Web. 26 Sept. 2015. &lt;http://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www.umesc.usgs.gov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invasive_species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asian_carp.html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9A7E-B02B-9044-831A-DE496B46C1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7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 of Life. Available 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www.eol.org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Accessed 23 Mar 2015.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baseline="0" dirty="0" smtClean="0"/>
              <a:t>Zebra Mussel:  Encyclopedia of Life /</a:t>
            </a:r>
            <a:r>
              <a:rPr lang="en-US" baseline="0" dirty="0" err="1" smtClean="0"/>
              <a:t>Biopix</a:t>
            </a:r>
            <a:r>
              <a:rPr lang="en-US" baseline="0" dirty="0" smtClean="0"/>
              <a:t>/Aqua </a:t>
            </a:r>
            <a:r>
              <a:rPr lang="en-US" baseline="0" dirty="0" err="1" smtClean="0"/>
              <a:t>Silkeborg</a:t>
            </a:r>
            <a:r>
              <a:rPr lang="en-US" baseline="0" dirty="0" smtClean="0"/>
              <a:t>\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Crozier, Danielle M., and Daniel P. Malloy. "Economic Impacts of Zebra Mussel Infestation." </a:t>
            </a:r>
            <a:r>
              <a:rPr lang="en-US" i="1" dirty="0" smtClean="0">
                <a:solidFill>
                  <a:schemeClr val="tx1"/>
                </a:solidFill>
              </a:rPr>
              <a:t>Economic Impacts of Zebra Mussel Infestation</a:t>
            </a:r>
            <a:r>
              <a:rPr lang="en-US" dirty="0" smtClean="0">
                <a:solidFill>
                  <a:schemeClr val="tx1"/>
                </a:solidFill>
              </a:rPr>
              <a:t>. US Army Corps of Engineers, </a:t>
            </a:r>
            <a:r>
              <a:rPr lang="en-US" dirty="0" err="1" smtClean="0">
                <a:solidFill>
                  <a:schemeClr val="tx1"/>
                </a:solidFill>
              </a:rPr>
              <a:t>n.d.</a:t>
            </a:r>
            <a:r>
              <a:rPr lang="en-US" dirty="0" smtClean="0">
                <a:solidFill>
                  <a:schemeClr val="tx1"/>
                </a:solidFill>
              </a:rPr>
              <a:t> Web. 24 Mar. 2015. &lt;http://</a:t>
            </a:r>
            <a:r>
              <a:rPr lang="en-US" dirty="0" err="1" smtClean="0">
                <a:solidFill>
                  <a:schemeClr val="tx1"/>
                </a:solidFill>
              </a:rPr>
              <a:t>el.erdc.usace.army.mil</a:t>
            </a:r>
            <a:r>
              <a:rPr lang="en-US" dirty="0" smtClean="0">
                <a:solidFill>
                  <a:schemeClr val="tx1"/>
                </a:solidFill>
              </a:rPr>
              <a:t>/zebra/</a:t>
            </a:r>
            <a:r>
              <a:rPr lang="en-US" dirty="0" err="1" smtClean="0">
                <a:solidFill>
                  <a:schemeClr val="tx1"/>
                </a:solidFill>
              </a:rPr>
              <a:t>zmis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zmishelp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economic_impacts_of_zebra_mussel_infestation.htm</a:t>
            </a:r>
            <a:r>
              <a:rPr lang="en-US" dirty="0" smtClean="0">
                <a:solidFill>
                  <a:schemeClr val="tx1"/>
                </a:solidFill>
              </a:rPr>
              <a:t>&gt;.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9A7E-B02B-9044-831A-DE496B46C1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6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 of Life. Available 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www.eol.org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Accessed 23 Mar 2015.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Hydrilla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Encyclopedia of Life / Wikimedia Commons / USGS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"Harmful Aquatic Hitchhikers: Plants: </a:t>
            </a:r>
            <a:r>
              <a:rPr lang="en-US" dirty="0" err="1" smtClean="0"/>
              <a:t>Hydrilla</a:t>
            </a:r>
            <a:r>
              <a:rPr lang="en-US" dirty="0" smtClean="0"/>
              <a:t>." </a:t>
            </a:r>
            <a:r>
              <a:rPr lang="en-US" i="1" dirty="0" smtClean="0"/>
              <a:t>Harmful Aquatic Hitchhikers: Plants: </a:t>
            </a:r>
            <a:r>
              <a:rPr lang="en-US" i="1" dirty="0" err="1" smtClean="0"/>
              <a:t>Hydrilla</a:t>
            </a:r>
            <a:r>
              <a:rPr lang="en-US" dirty="0" smtClean="0"/>
              <a:t>. US Fish and Wildlife Service, </a:t>
            </a:r>
            <a:r>
              <a:rPr lang="en-US" dirty="0" err="1" smtClean="0"/>
              <a:t>n.d.</a:t>
            </a:r>
            <a:r>
              <a:rPr lang="en-US" dirty="0" smtClean="0"/>
              <a:t> Web. 16 Sept. 2015. &lt;http://</a:t>
            </a:r>
            <a:r>
              <a:rPr lang="en-US" dirty="0" err="1" smtClean="0"/>
              <a:t>www.protectyourwaters.net</a:t>
            </a:r>
            <a:r>
              <a:rPr lang="en-US" dirty="0" smtClean="0"/>
              <a:t>/hitchhikers/</a:t>
            </a:r>
            <a:r>
              <a:rPr lang="en-US" dirty="0" err="1" smtClean="0"/>
              <a:t>plants_hydrilla.php</a:t>
            </a:r>
            <a:r>
              <a:rPr lang="en-US" dirty="0" smtClean="0"/>
              <a:t>&gt;.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9A7E-B02B-9044-831A-DE496B46C1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 of Life. Available 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www.eol.org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Accessed 23 Mar 2015.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dirty="0" smtClean="0"/>
              <a:t>Purple Loosestrife:  Encyclopedia of Life / Wikimedia Commons / Duncan Harris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Blossey</a:t>
            </a:r>
            <a:r>
              <a:rPr lang="en-US" dirty="0" smtClean="0"/>
              <a:t>, Bernd. "Purple Loosestrife." </a:t>
            </a:r>
            <a:r>
              <a:rPr lang="en-US" i="1" dirty="0" smtClean="0"/>
              <a:t>Purple Loosestrife</a:t>
            </a:r>
            <a:r>
              <a:rPr lang="en-US" dirty="0" smtClean="0"/>
              <a:t>. Cornell University, 2002. Web. 16 Sept. 2015. &lt;http://</a:t>
            </a:r>
            <a:r>
              <a:rPr lang="en-US" dirty="0" err="1" smtClean="0"/>
              <a:t>www.invasiveplants.net</a:t>
            </a:r>
            <a:r>
              <a:rPr lang="en-US" dirty="0" smtClean="0"/>
              <a:t>/plants/</a:t>
            </a:r>
            <a:r>
              <a:rPr lang="en-US" dirty="0" err="1" smtClean="0"/>
              <a:t>purpleloosestrife.htm</a:t>
            </a:r>
            <a:r>
              <a:rPr lang="en-US" dirty="0" smtClean="0"/>
              <a:t>&gt;.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9A7E-B02B-9044-831A-DE496B46C1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 of Life. Available 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www.eol.org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Accessed 23 Mar 2015.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Lionfish</a:t>
            </a:r>
            <a:r>
              <a:rPr lang="en-US" dirty="0" smtClean="0"/>
              <a:t>:  Encyclopedia of Life / </a:t>
            </a:r>
            <a:r>
              <a:rPr lang="en-US" dirty="0" err="1" smtClean="0"/>
              <a:t>FishBase</a:t>
            </a:r>
            <a:r>
              <a:rPr lang="en-US" dirty="0" smtClean="0"/>
              <a:t>/ © John E. Randall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"Invasive Species: Aquatic Species - Lionfish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Pterois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Volitans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)."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Invasive Species: Aquatic Species - Lionfish (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Pterois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Volitans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US Department of Agriculture, 26 Sept. 2015. Web. 26 Sept. 2015. &lt;http://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www.invasivespeciesinfo.gov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/aquatics/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lionfish.shtml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&gt;.</a:t>
            </a: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9A7E-B02B-9044-831A-DE496B46C1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6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 of Life. Available 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www.eol.org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Accessed 23 Mar 2015.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dirty="0" smtClean="0"/>
              <a:t>Kudzu:  Encyclopedia</a:t>
            </a:r>
            <a:r>
              <a:rPr lang="en-US" baseline="0" dirty="0" smtClean="0"/>
              <a:t> of Life / </a:t>
            </a:r>
            <a:r>
              <a:rPr lang="en-US" baseline="0" dirty="0" err="1" smtClean="0"/>
              <a:t>CalPhotos</a:t>
            </a:r>
            <a:r>
              <a:rPr lang="en-US" baseline="0" dirty="0" smtClean="0"/>
              <a:t> / © Barry Rice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"The Amazing Story of Kudzu."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 Shores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University of Alabama, 29 May 2013. Web. 26 Sept. 2015. &lt;http://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maxshores.com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/the-amazing-story-of-kudzu/&gt;.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9A7E-B02B-9044-831A-DE496B46C1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61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 of Life. Available 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www.eol.org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Accessed 23 Mar 2015.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dirty="0" smtClean="0"/>
              <a:t>Tamarisk:  Encyclopedia of Life / </a:t>
            </a:r>
            <a:r>
              <a:rPr lang="en-US" dirty="0" err="1" smtClean="0"/>
              <a:t>CalPhotos</a:t>
            </a:r>
            <a:r>
              <a:rPr lang="en-US" dirty="0" smtClean="0"/>
              <a:t> / © 2010 Steven </a:t>
            </a:r>
            <a:r>
              <a:rPr lang="en-US" dirty="0" err="1" smtClean="0"/>
              <a:t>Thorsted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TexasInvasives.org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Home."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Texas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Invasives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N.p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8 Nov. 2007. Web. 26 Sept. 2015. &lt;http://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www.texasinvasives.org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plant_database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detail.php?symbol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=TARA&gt;.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9A7E-B02B-9044-831A-DE496B46C1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6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 of Life. Available 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www.eol.org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Accessed 23 Mar 2015.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dirty="0" smtClean="0"/>
              <a:t>Burmese Python:  Encyclopedia of Life / </a:t>
            </a:r>
            <a:r>
              <a:rPr lang="en-US" dirty="0" err="1" smtClean="0"/>
              <a:t>CalPhotos</a:t>
            </a:r>
            <a:r>
              <a:rPr lang="en-US" dirty="0" smtClean="0"/>
              <a:t> / © 2013 California Academy of Sciences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"Nonnatives - Burmese Python."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Nonnatives - Burmese Python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Florida Fish and Wildlife Conservation Commission, 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n.d.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Web. 22 Sept. 2015. &lt;http://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myfwc.com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wildlifehabitats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/nonnatives/reptiles/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burmese</a:t>
            </a:r>
            <a:r>
              <a:rPr lang="en-US" sz="12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-python/&gt;.</a:t>
            </a: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9A7E-B02B-9044-831A-DE496B46C1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7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/>
              <a:pPr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2" r:id="rId18"/>
    <p:sldLayoutId id="2147484113" r:id="rId19"/>
    <p:sldLayoutId id="2147484114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47" y="4624668"/>
            <a:ext cx="8517653" cy="9334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Ten Important Invasive Species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29" y="371399"/>
            <a:ext cx="1765219" cy="1765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948" y="2521767"/>
            <a:ext cx="1719828" cy="17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3" y="1296924"/>
            <a:ext cx="3255264" cy="1162050"/>
          </a:xfrm>
        </p:spPr>
        <p:txBody>
          <a:bodyPr/>
          <a:lstStyle/>
          <a:p>
            <a:r>
              <a:rPr lang="en-US" dirty="0" smtClean="0"/>
              <a:t>Feral Cats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on Native Species</a:t>
            </a:r>
            <a:r>
              <a:rPr lang="en-US" dirty="0" smtClean="0"/>
              <a:t>:   Decrease native wildlife abundance and diversity (especially species that nest near or on the ground) </a:t>
            </a:r>
            <a:endParaRPr lang="en-US" dirty="0"/>
          </a:p>
          <a:p>
            <a:r>
              <a:rPr lang="en-US" dirty="0"/>
              <a:t>Interesting Fact</a:t>
            </a:r>
            <a:r>
              <a:rPr lang="en-US" dirty="0" smtClean="0"/>
              <a:t>:  A single female cat can produce up to 3 litters a year with 2-4 kittens per litter  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042574"/>
            <a:ext cx="3255264" cy="2756332"/>
          </a:xfrm>
        </p:spPr>
        <p:txBody>
          <a:bodyPr>
            <a:normAutofit/>
          </a:bodyPr>
          <a:lstStyle/>
          <a:p>
            <a:r>
              <a:rPr lang="en-US" dirty="0" smtClean="0"/>
              <a:t>Native Area:   Originally bred from wild cats in the Near East;  Domestic cats have no native range</a:t>
            </a:r>
          </a:p>
          <a:p>
            <a:endParaRPr lang="en-US" dirty="0"/>
          </a:p>
          <a:p>
            <a:r>
              <a:rPr lang="en-US" dirty="0" smtClean="0"/>
              <a:t>Where Found Now:   In all areas , they are  not socialized to humans and live entirely outdoors</a:t>
            </a:r>
          </a:p>
          <a:p>
            <a:endParaRPr lang="en-US" dirty="0"/>
          </a:p>
          <a:p>
            <a:r>
              <a:rPr lang="en-US" dirty="0" smtClean="0"/>
              <a:t>How Did They Get There:  Domestic cats that have become feral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511" y="2942302"/>
            <a:ext cx="5319780" cy="36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248698"/>
            <a:ext cx="3255264" cy="1162050"/>
          </a:xfrm>
        </p:spPr>
        <p:txBody>
          <a:bodyPr/>
          <a:lstStyle/>
          <a:p>
            <a:r>
              <a:rPr lang="en-US" dirty="0" smtClean="0"/>
              <a:t>Water Hyacinth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on Native Species</a:t>
            </a:r>
            <a:r>
              <a:rPr lang="en-US" dirty="0" smtClean="0"/>
              <a:t>:  Fast growing plant that clogs up rivers</a:t>
            </a:r>
            <a:endParaRPr lang="en-US" dirty="0"/>
          </a:p>
          <a:p>
            <a:r>
              <a:rPr lang="en-US" dirty="0"/>
              <a:t>Interesting </a:t>
            </a:r>
            <a:r>
              <a:rPr lang="en-US" dirty="0" smtClean="0"/>
              <a:t>Fact:  Change ecosystems by blocking sunlight to other plants below the surface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571749"/>
            <a:ext cx="5348401" cy="4011301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042574"/>
            <a:ext cx="3255264" cy="2392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Native Area:  Waterways of South America </a:t>
            </a:r>
          </a:p>
          <a:p>
            <a:endParaRPr lang="en-US" dirty="0"/>
          </a:p>
          <a:p>
            <a:r>
              <a:rPr lang="en-US" dirty="0" smtClean="0"/>
              <a:t>Where Found Now:  Southern United States and many subtropical and tropical climates</a:t>
            </a:r>
          </a:p>
          <a:p>
            <a:endParaRPr lang="en-US" dirty="0"/>
          </a:p>
          <a:p>
            <a:r>
              <a:rPr lang="en-US" dirty="0" smtClean="0"/>
              <a:t>How Did They Get There:  Decorative plants, aquarium trade, attached to boats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4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3" y="1329073"/>
            <a:ext cx="3255264" cy="911148"/>
          </a:xfrm>
        </p:spPr>
        <p:txBody>
          <a:bodyPr/>
          <a:lstStyle/>
          <a:p>
            <a:r>
              <a:rPr lang="en-US" dirty="0" smtClean="0"/>
              <a:t>Asian Carp(s)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005" y="273050"/>
            <a:ext cx="4966230" cy="5853113"/>
          </a:xfrm>
        </p:spPr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on Native Species</a:t>
            </a:r>
            <a:r>
              <a:rPr lang="en-US" dirty="0" smtClean="0"/>
              <a:t>:  They are large and have big appetites.  They take food and habitat away from native fish</a:t>
            </a:r>
            <a:endParaRPr lang="en-US" dirty="0"/>
          </a:p>
          <a:p>
            <a:r>
              <a:rPr lang="en-US" dirty="0"/>
              <a:t>Interesting Fact</a:t>
            </a:r>
            <a:r>
              <a:rPr lang="en-US" dirty="0" smtClean="0"/>
              <a:t>:  They change aquatic habitats by stirring up lake and river beds causing water to be murky instead of clear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171174"/>
            <a:ext cx="3255264" cy="2392363"/>
          </a:xfrm>
        </p:spPr>
        <p:txBody>
          <a:bodyPr/>
          <a:lstStyle/>
          <a:p>
            <a:r>
              <a:rPr lang="en-US" dirty="0" smtClean="0"/>
              <a:t>Native Area:  Eurasia</a:t>
            </a:r>
          </a:p>
          <a:p>
            <a:endParaRPr lang="en-US" dirty="0"/>
          </a:p>
          <a:p>
            <a:r>
              <a:rPr lang="en-US" dirty="0" smtClean="0"/>
              <a:t>Where Found Now:  North America and Europe</a:t>
            </a:r>
          </a:p>
          <a:p>
            <a:endParaRPr lang="en-US" dirty="0"/>
          </a:p>
          <a:p>
            <a:r>
              <a:rPr lang="en-US" dirty="0" smtClean="0"/>
              <a:t>How Did They Get There:  Brought over as food, pet trade, and sport fishing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593" y="2603648"/>
            <a:ext cx="5283099" cy="39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9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3" y="1107023"/>
            <a:ext cx="3255264" cy="976239"/>
          </a:xfrm>
        </p:spPr>
        <p:txBody>
          <a:bodyPr/>
          <a:lstStyle/>
          <a:p>
            <a:r>
              <a:rPr lang="en-US" dirty="0" smtClean="0"/>
              <a:t>Zebra Mussel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2967" y="273050"/>
            <a:ext cx="5183352" cy="5853113"/>
          </a:xfrm>
        </p:spPr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on Native Species</a:t>
            </a:r>
            <a:r>
              <a:rPr lang="en-US" dirty="0" smtClean="0"/>
              <a:t>:  Plankton eaters -- population grows quickly and eats native populations food supply.</a:t>
            </a:r>
            <a:endParaRPr lang="en-US" dirty="0"/>
          </a:p>
          <a:p>
            <a:r>
              <a:rPr lang="en-US" dirty="0"/>
              <a:t>Interesting Fact</a:t>
            </a:r>
            <a:r>
              <a:rPr lang="en-US" dirty="0" smtClean="0"/>
              <a:t>:  Zebra mussels cluster around pipes blocking them and disrupting water delivery to cities and factories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365241" y="1809324"/>
            <a:ext cx="4190407" cy="5334956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042574"/>
            <a:ext cx="3255264" cy="2392363"/>
          </a:xfrm>
        </p:spPr>
        <p:txBody>
          <a:bodyPr/>
          <a:lstStyle/>
          <a:p>
            <a:r>
              <a:rPr lang="en-US" dirty="0" smtClean="0"/>
              <a:t>Native Area:  Black, Caspian, Aral, and Azov Seas</a:t>
            </a:r>
          </a:p>
          <a:p>
            <a:endParaRPr lang="en-US" dirty="0"/>
          </a:p>
          <a:p>
            <a:r>
              <a:rPr lang="en-US" dirty="0" smtClean="0"/>
              <a:t>Where Found Now:  Russia, Europe, and North America</a:t>
            </a:r>
          </a:p>
          <a:p>
            <a:endParaRPr lang="en-US" dirty="0"/>
          </a:p>
          <a:p>
            <a:r>
              <a:rPr lang="en-US" dirty="0" smtClean="0"/>
              <a:t>How Did They Get There:  Brought over in ballast water of ships or attached to  outside of boats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1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3" y="1480029"/>
            <a:ext cx="3255264" cy="1162050"/>
          </a:xfrm>
        </p:spPr>
        <p:txBody>
          <a:bodyPr/>
          <a:lstStyle/>
          <a:p>
            <a:r>
              <a:rPr lang="en-US" dirty="0" err="1" smtClean="0"/>
              <a:t>Hydrilla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on Native Species:  Crowds out native species; impedes irrigation and boating</a:t>
            </a:r>
          </a:p>
          <a:p>
            <a:r>
              <a:rPr lang="en-US" dirty="0" smtClean="0"/>
              <a:t>Interesting Fact:  When it invades an area, other plants are shaded out by </a:t>
            </a:r>
            <a:r>
              <a:rPr lang="en-US" dirty="0" err="1" smtClean="0"/>
              <a:t>hydrilla’s</a:t>
            </a:r>
            <a:r>
              <a:rPr lang="en-US" dirty="0" smtClean="0"/>
              <a:t> thick mats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042574"/>
            <a:ext cx="3255264" cy="2392363"/>
          </a:xfrm>
        </p:spPr>
        <p:txBody>
          <a:bodyPr/>
          <a:lstStyle/>
          <a:p>
            <a:r>
              <a:rPr lang="en-US" dirty="0" smtClean="0"/>
              <a:t>Native Area:  Eastern Hemisphere; U.S. strains originated in Asia</a:t>
            </a:r>
          </a:p>
          <a:p>
            <a:endParaRPr lang="en-US" dirty="0"/>
          </a:p>
          <a:p>
            <a:r>
              <a:rPr lang="en-US" dirty="0" smtClean="0"/>
              <a:t>Where  Found Now:  Found primarily in two regions--southeastern and southwestern parts o the U.S.</a:t>
            </a:r>
          </a:p>
          <a:p>
            <a:endParaRPr lang="en-US" dirty="0"/>
          </a:p>
          <a:p>
            <a:r>
              <a:rPr lang="en-US" dirty="0" smtClean="0"/>
              <a:t>How Did They Get There:  Aquarium Trade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758" y="3097300"/>
            <a:ext cx="5298824" cy="34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5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0555" y="1295549"/>
            <a:ext cx="3255264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Purple Loosestrife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68775" y="273050"/>
            <a:ext cx="4597399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96027" y="139872"/>
            <a:ext cx="5233807" cy="2340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Impact on Native Species:  The plant forms thick mats of roots degrading habitat for birds, insects, and other species</a:t>
            </a:r>
          </a:p>
          <a:p>
            <a:r>
              <a:rPr lang="en-US" dirty="0" smtClean="0"/>
              <a:t>Interesting Fact:  Each plant can grow up to 30 flowering stems producing 2.7 million seeds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81093" y="3026499"/>
            <a:ext cx="3255264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Native Area:   Wetland plant native to Europe and Asia</a:t>
            </a:r>
          </a:p>
          <a:p>
            <a:endParaRPr lang="en-US" dirty="0" smtClean="0"/>
          </a:p>
          <a:p>
            <a:r>
              <a:rPr lang="en-US" dirty="0" smtClean="0"/>
              <a:t>Where Found Now:  All continental states except Florida</a:t>
            </a:r>
          </a:p>
          <a:p>
            <a:endParaRPr lang="en-US" dirty="0" smtClean="0"/>
          </a:p>
          <a:p>
            <a:r>
              <a:rPr lang="en-US" dirty="0" smtClean="0"/>
              <a:t>How Did They Get There:  Seeds were included in soil used as ballast in </a:t>
            </a:r>
            <a:r>
              <a:rPr lang="en-US" dirty="0" err="1" smtClean="0"/>
              <a:t>saling</a:t>
            </a:r>
            <a:r>
              <a:rPr lang="en-US" dirty="0" smtClean="0"/>
              <a:t> ships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026" y="2603043"/>
            <a:ext cx="5233807" cy="39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2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3" y="1248950"/>
            <a:ext cx="3255264" cy="1162050"/>
          </a:xfrm>
        </p:spPr>
        <p:txBody>
          <a:bodyPr/>
          <a:lstStyle/>
          <a:p>
            <a:r>
              <a:rPr lang="en-US" dirty="0" smtClean="0"/>
              <a:t>Lionfish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827476"/>
            <a:ext cx="4597399" cy="3167047"/>
          </a:xfrm>
        </p:spPr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on Native Species</a:t>
            </a:r>
            <a:r>
              <a:rPr lang="en-US" dirty="0" smtClean="0"/>
              <a:t>:   Preys on native species; has venomous spines </a:t>
            </a:r>
          </a:p>
          <a:p>
            <a:r>
              <a:rPr lang="en-US" dirty="0" smtClean="0"/>
              <a:t>Interesting </a:t>
            </a:r>
            <a:r>
              <a:rPr lang="en-US" dirty="0"/>
              <a:t>Fact</a:t>
            </a:r>
            <a:r>
              <a:rPr lang="en-US" dirty="0" smtClean="0"/>
              <a:t>:  Scientists have launched an “Eat Lionfish” Campaign to help control this invasive species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042574"/>
            <a:ext cx="3255264" cy="2392363"/>
          </a:xfrm>
        </p:spPr>
        <p:txBody>
          <a:bodyPr/>
          <a:lstStyle/>
          <a:p>
            <a:r>
              <a:rPr lang="en-US" dirty="0" smtClean="0"/>
              <a:t>Native Area:  Western Pacific Ocean</a:t>
            </a:r>
          </a:p>
          <a:p>
            <a:endParaRPr lang="en-US" dirty="0"/>
          </a:p>
          <a:p>
            <a:r>
              <a:rPr lang="en-US" dirty="0" smtClean="0"/>
              <a:t>Where Found Now:  Coastal waters of the SE United States and the Caribbean</a:t>
            </a:r>
          </a:p>
          <a:p>
            <a:endParaRPr lang="en-US" dirty="0"/>
          </a:p>
          <a:p>
            <a:r>
              <a:rPr lang="en-US" dirty="0" smtClean="0"/>
              <a:t>How Did They Get There:  Aquarium Trade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964" y="3308887"/>
            <a:ext cx="5361036" cy="32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90725"/>
            <a:ext cx="3255264" cy="1162050"/>
          </a:xfrm>
        </p:spPr>
        <p:txBody>
          <a:bodyPr/>
          <a:lstStyle/>
          <a:p>
            <a:r>
              <a:rPr lang="en-US" dirty="0" smtClean="0"/>
              <a:t>Kudzu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on Native Species</a:t>
            </a:r>
            <a:r>
              <a:rPr lang="en-US" dirty="0" smtClean="0"/>
              <a:t>:  Fast growing vine smothering other plants.  Kudzu can kill mature trees.</a:t>
            </a:r>
            <a:endParaRPr lang="en-US" dirty="0"/>
          </a:p>
          <a:p>
            <a:r>
              <a:rPr lang="en-US" dirty="0"/>
              <a:t>Interesting Fact</a:t>
            </a:r>
            <a:r>
              <a:rPr lang="en-US" dirty="0" smtClean="0"/>
              <a:t>:  During summer months, kudzu can grow up to 26cm (approximately 1 foot) in a single day.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348000"/>
            <a:ext cx="3255264" cy="2392363"/>
          </a:xfrm>
        </p:spPr>
        <p:txBody>
          <a:bodyPr/>
          <a:lstStyle/>
          <a:p>
            <a:r>
              <a:rPr lang="en-US" dirty="0" smtClean="0"/>
              <a:t>Native Area:  Eastern Asia and some Pacific Islands</a:t>
            </a:r>
          </a:p>
          <a:p>
            <a:endParaRPr lang="en-US" dirty="0"/>
          </a:p>
          <a:p>
            <a:r>
              <a:rPr lang="en-US" dirty="0" smtClean="0"/>
              <a:t>Where Found Now:  North America and Europe</a:t>
            </a:r>
          </a:p>
          <a:p>
            <a:endParaRPr lang="en-US" dirty="0"/>
          </a:p>
          <a:p>
            <a:r>
              <a:rPr lang="en-US" dirty="0" smtClean="0"/>
              <a:t>How Did They Get There:  Ornamental plant and for eating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330" y="3023155"/>
            <a:ext cx="5289126" cy="35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7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3" y="1389820"/>
            <a:ext cx="3255264" cy="1162050"/>
          </a:xfrm>
        </p:spPr>
        <p:txBody>
          <a:bodyPr/>
          <a:lstStyle/>
          <a:p>
            <a:r>
              <a:rPr lang="en-US" dirty="0" smtClean="0"/>
              <a:t>Tamarisk or Salt Cedar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328852"/>
            <a:ext cx="4597399" cy="2434220"/>
          </a:xfrm>
        </p:spPr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on Native Species</a:t>
            </a:r>
            <a:r>
              <a:rPr lang="en-US" dirty="0" smtClean="0"/>
              <a:t>:   Outcompetes and replaces native species with long tap roots disrupting natural aquatic systems </a:t>
            </a:r>
          </a:p>
          <a:p>
            <a:r>
              <a:rPr lang="en-US" dirty="0" smtClean="0"/>
              <a:t>Interesting </a:t>
            </a:r>
            <a:r>
              <a:rPr lang="en-US" dirty="0"/>
              <a:t>Fact</a:t>
            </a:r>
            <a:r>
              <a:rPr lang="en-US" dirty="0" smtClean="0"/>
              <a:t>:  The foliage and flowers provide little food value for wildlife 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042574"/>
            <a:ext cx="3255264" cy="2392363"/>
          </a:xfrm>
        </p:spPr>
        <p:txBody>
          <a:bodyPr/>
          <a:lstStyle/>
          <a:p>
            <a:r>
              <a:rPr lang="en-US" dirty="0" smtClean="0"/>
              <a:t>Native Area:  Temperate and tropical Asia</a:t>
            </a:r>
          </a:p>
          <a:p>
            <a:endParaRPr lang="en-US" dirty="0"/>
          </a:p>
          <a:p>
            <a:r>
              <a:rPr lang="en-US" dirty="0" smtClean="0"/>
              <a:t>Where Found Now:  Southern United States</a:t>
            </a:r>
          </a:p>
          <a:p>
            <a:endParaRPr lang="en-US" dirty="0"/>
          </a:p>
          <a:p>
            <a:r>
              <a:rPr lang="en-US" dirty="0" smtClean="0"/>
              <a:t>How Did They Get There:  Planted as an ornamental and escaped cultivation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78" y="2638380"/>
            <a:ext cx="5213381" cy="39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0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3" y="1554129"/>
            <a:ext cx="3255264" cy="1162050"/>
          </a:xfrm>
        </p:spPr>
        <p:txBody>
          <a:bodyPr/>
          <a:lstStyle/>
          <a:p>
            <a:r>
              <a:rPr lang="en-US" dirty="0" smtClean="0"/>
              <a:t>Burmese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on Native Species</a:t>
            </a:r>
            <a:r>
              <a:rPr lang="en-US" dirty="0" smtClean="0"/>
              <a:t>:  They reduce populations of native species and have few predators</a:t>
            </a:r>
            <a:endParaRPr lang="en-US" dirty="0"/>
          </a:p>
          <a:p>
            <a:r>
              <a:rPr lang="en-US" dirty="0"/>
              <a:t>Interesting Fact</a:t>
            </a:r>
            <a:r>
              <a:rPr lang="en-US" dirty="0" smtClean="0"/>
              <a:t>:  One of the largest snakes in the world.  The largest captured in Florida was over 17 feet in length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042574"/>
            <a:ext cx="3255264" cy="2392363"/>
          </a:xfrm>
        </p:spPr>
        <p:txBody>
          <a:bodyPr/>
          <a:lstStyle/>
          <a:p>
            <a:r>
              <a:rPr lang="en-US" dirty="0" smtClean="0"/>
              <a:t>Native Area:   Southeast Asia </a:t>
            </a:r>
          </a:p>
          <a:p>
            <a:endParaRPr lang="en-US" dirty="0"/>
          </a:p>
          <a:p>
            <a:r>
              <a:rPr lang="en-US" dirty="0" smtClean="0"/>
              <a:t>Where Found Now:  South Florida</a:t>
            </a:r>
          </a:p>
          <a:p>
            <a:endParaRPr lang="en-US" dirty="0"/>
          </a:p>
          <a:p>
            <a:r>
              <a:rPr lang="en-US" dirty="0" smtClean="0"/>
              <a:t>How Did They Get There:   Imported for the pet trade and escaped / intentionally released into the wild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307" y="3042573"/>
            <a:ext cx="5331693" cy="35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519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639</TotalTime>
  <Words>1577</Words>
  <Application>Microsoft Macintosh PowerPoint</Application>
  <PresentationFormat>On-screen Show (4:3)</PresentationFormat>
  <Paragraphs>120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Advantage</vt:lpstr>
      <vt:lpstr>Ten Important Invasive Species</vt:lpstr>
      <vt:lpstr>Asian Carp(s)</vt:lpstr>
      <vt:lpstr>Zebra Mussel</vt:lpstr>
      <vt:lpstr>Hydrilla</vt:lpstr>
      <vt:lpstr>PowerPoint Presentation</vt:lpstr>
      <vt:lpstr>Lionfish</vt:lpstr>
      <vt:lpstr>Kudzu</vt:lpstr>
      <vt:lpstr>Tamarisk or Salt Cedar</vt:lpstr>
      <vt:lpstr>Burmese Python</vt:lpstr>
      <vt:lpstr>Feral Cats</vt:lpstr>
      <vt:lpstr>Water Hyacinth</vt:lpstr>
    </vt:vector>
  </TitlesOfParts>
  <Company>Poudre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Invasive Species</dc:title>
  <dc:creator>Mary Klass</dc:creator>
  <cp:lastModifiedBy>Mary Klass</cp:lastModifiedBy>
  <cp:revision>79</cp:revision>
  <dcterms:created xsi:type="dcterms:W3CDTF">2015-03-22T16:13:12Z</dcterms:created>
  <dcterms:modified xsi:type="dcterms:W3CDTF">2015-09-27T20:13:56Z</dcterms:modified>
</cp:coreProperties>
</file>